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71" r:id="rId6"/>
    <p:sldId id="270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9" r:id="rId15"/>
    <p:sldId id="267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ECB"/>
    <a:srgbClr val="B2C6D4"/>
    <a:srgbClr val="A3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16" autoAdjust="0"/>
  </p:normalViewPr>
  <p:slideViewPr>
    <p:cSldViewPr>
      <p:cViewPr>
        <p:scale>
          <a:sx n="150" d="100"/>
          <a:sy n="150" d="100"/>
        </p:scale>
        <p:origin x="-504" y="14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 algn="ctr">
              <a:buNone/>
              <a:defRPr/>
            </a:lvl1pPr>
            <a:lvl2pPr marL="389626" indent="0" algn="ctr">
              <a:buNone/>
              <a:defRPr/>
            </a:lvl2pPr>
            <a:lvl3pPr marL="779252" indent="0" algn="ctr">
              <a:buNone/>
              <a:defRPr/>
            </a:lvl3pPr>
            <a:lvl4pPr marL="1168878" indent="0" algn="ctr">
              <a:buNone/>
              <a:defRPr/>
            </a:lvl4pPr>
            <a:lvl5pPr marL="1558503" indent="0" algn="ctr">
              <a:buNone/>
              <a:defRPr/>
            </a:lvl5pPr>
            <a:lvl6pPr marL="1948129" indent="0" algn="ctr">
              <a:buNone/>
              <a:defRPr/>
            </a:lvl6pPr>
            <a:lvl7pPr marL="2337755" indent="0" algn="ctr">
              <a:buNone/>
              <a:defRPr/>
            </a:lvl7pPr>
            <a:lvl8pPr marL="2727381" indent="0" algn="ctr">
              <a:buNone/>
              <a:defRPr/>
            </a:lvl8pPr>
            <a:lvl9pPr marL="3117007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56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82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65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15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9.Marketing\01.Fotos\05.Gebäude\Villingendorf\multimatic_20110703_05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587" y="0"/>
            <a:ext cx="1236661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4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77925" tIns="38963" rIns="77925" bIns="38963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09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lIns="77925" tIns="38963" rIns="77925" bIns="38963" anchor="t"/>
          <a:lstStyle>
            <a:lvl1pPr algn="l">
              <a:defRPr sz="34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1700"/>
            </a:lvl1pPr>
            <a:lvl2pPr marL="389626" indent="0">
              <a:buNone/>
              <a:defRPr sz="1500"/>
            </a:lvl2pPr>
            <a:lvl3pPr marL="779252" indent="0">
              <a:buNone/>
              <a:defRPr sz="1400"/>
            </a:lvl3pPr>
            <a:lvl4pPr marL="1168878" indent="0">
              <a:buNone/>
              <a:defRPr sz="1200"/>
            </a:lvl4pPr>
            <a:lvl5pPr marL="1558503" indent="0">
              <a:buNone/>
              <a:defRPr sz="1200"/>
            </a:lvl5pPr>
            <a:lvl6pPr marL="1948129" indent="0">
              <a:buNone/>
              <a:defRPr sz="1200"/>
            </a:lvl6pPr>
            <a:lvl7pPr marL="2337755" indent="0">
              <a:buNone/>
              <a:defRPr sz="1200"/>
            </a:lvl7pPr>
            <a:lvl8pPr marL="2727381" indent="0">
              <a:buNone/>
              <a:defRPr sz="1200"/>
            </a:lvl8pPr>
            <a:lvl9pPr marL="3117007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3189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8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3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3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4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78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18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435" cy="1162051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17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35" cy="4691063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0145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9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17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3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8384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mm_Folienmaster_2014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2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389626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779252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168878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558503" algn="ctr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292100" indent="-292100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288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973138" indent="-19367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63663" indent="-193675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+mn-ea"/>
        </a:defRPr>
      </a:lvl4pPr>
      <a:lvl5pPr marL="1752600" indent="-193675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5pPr>
      <a:lvl6pPr marL="2142942" indent="-194813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532568" indent="-194813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2922194" indent="-194813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311820" indent="-194813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3200"/>
            <a:ext cx="8856984" cy="479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 bwMode="auto">
          <a:xfrm>
            <a:off x="107504" y="1124744"/>
            <a:ext cx="8856984" cy="480553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3599730" cy="235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3203848" y="2708920"/>
            <a:ext cx="648072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500" b="1" u="none" strike="noStrike" cap="none" normalizeH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/>
                <a:ea typeface="ＭＳ Ｐゴシック" pitchFamily="1" charset="-128"/>
                <a:cs typeface="Arial"/>
              </a:rPr>
              <a:t>xxx.xxx.xx.xxx</a:t>
            </a:r>
            <a:endParaRPr kumimoji="0" lang="de-DE" sz="500" b="1" u="none" strike="no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Arial"/>
              <a:ea typeface="ＭＳ Ｐゴシック" pitchFamily="1" charset="-128"/>
              <a:cs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211960" y="3573016"/>
            <a:ext cx="827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/>
              <a:t>admin</a:t>
            </a:r>
            <a:endParaRPr lang="de-DE" sz="1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006106" y="3819237"/>
            <a:ext cx="9877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CS121-SNMP</a:t>
            </a:r>
            <a:endParaRPr lang="de-DE" sz="1000" b="1" dirty="0"/>
          </a:p>
        </p:txBody>
      </p:sp>
      <p:sp>
        <p:nvSpPr>
          <p:cNvPr id="11" name="Legende mit Pfeil nach links 10"/>
          <p:cNvSpPr/>
          <p:nvPr/>
        </p:nvSpPr>
        <p:spPr bwMode="auto">
          <a:xfrm>
            <a:off x="5076056" y="3402000"/>
            <a:ext cx="2880320" cy="855096"/>
          </a:xfrm>
          <a:prstGeom prst="leftArrowCallout">
            <a:avLst>
              <a:gd name="adj1" fmla="val 26527"/>
              <a:gd name="adj2" fmla="val 30669"/>
              <a:gd name="adj3" fmla="val 36453"/>
              <a:gd name="adj4" fmla="val 822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500" dirty="0">
                <a:solidFill>
                  <a:srgbClr val="969696"/>
                </a:solidFill>
                <a:latin typeface="DIN-Bold"/>
                <a:ea typeface="ＭＳ Ｐゴシック" pitchFamily="1" charset="-128"/>
                <a:cs typeface="DIN-Bold"/>
              </a:rPr>
              <a:t>9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. 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Schritt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Geben Sie Benutzername</a:t>
            </a:r>
            <a:b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</a:br>
            <a:r>
              <a:rPr kumimoji="0" lang="de-DE" sz="15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und Kennwort ein.</a:t>
            </a:r>
            <a:endParaRPr kumimoji="0" lang="de-DE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IN-Bold"/>
              <a:ea typeface="ＭＳ Ｐゴシック" pitchFamily="1" charset="-128"/>
              <a:cs typeface="DIN-Bold"/>
            </a:endParaRPr>
          </a:p>
        </p:txBody>
      </p:sp>
    </p:spTree>
    <p:extLst>
      <p:ext uri="{BB962C8B-B14F-4D97-AF65-F5344CB8AC3E}">
        <p14:creationId xmlns:p14="http://schemas.microsoft.com/office/powerpoint/2010/main" val="23830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2" grpId="0"/>
      <p:bldP spid="3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3200"/>
            <a:ext cx="8856984" cy="49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1134000" y="1340768"/>
            <a:ext cx="1152128" cy="144016"/>
          </a:xfrm>
          <a:prstGeom prst="rect">
            <a:avLst/>
          </a:prstGeom>
          <a:solidFill>
            <a:srgbClr val="B2C6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" charset="-128"/>
              </a:rPr>
              <a:t>10.10.10.10</a:t>
            </a:r>
          </a:p>
        </p:txBody>
      </p:sp>
      <p:sp>
        <p:nvSpPr>
          <p:cNvPr id="9" name="Legende mit Pfeil nach links 8"/>
          <p:cNvSpPr/>
          <p:nvPr/>
        </p:nvSpPr>
        <p:spPr bwMode="auto">
          <a:xfrm>
            <a:off x="4860032" y="1988840"/>
            <a:ext cx="1800200" cy="783088"/>
          </a:xfrm>
          <a:prstGeom prst="leftArrowCallout">
            <a:avLst>
              <a:gd name="adj1" fmla="val 26527"/>
              <a:gd name="adj2" fmla="val 30669"/>
              <a:gd name="adj3" fmla="val 36453"/>
              <a:gd name="adj4" fmla="val 7273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500" dirty="0" smtClean="0">
                <a:solidFill>
                  <a:srgbClr val="969696"/>
                </a:solidFill>
                <a:latin typeface="DIN-Bold"/>
                <a:ea typeface="ＭＳ Ｐゴシック" pitchFamily="1" charset="-128"/>
                <a:cs typeface="DIN-Bold"/>
              </a:rPr>
              <a:t>10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. 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Schritt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USV-Modell </a:t>
            </a:r>
            <a:b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</a:b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auswählen</a:t>
            </a:r>
          </a:p>
        </p:txBody>
      </p:sp>
      <p:sp>
        <p:nvSpPr>
          <p:cNvPr id="10" name="Legende mit Pfeil nach links 9"/>
          <p:cNvSpPr/>
          <p:nvPr/>
        </p:nvSpPr>
        <p:spPr bwMode="auto">
          <a:xfrm flipH="1">
            <a:off x="6444208" y="3284984"/>
            <a:ext cx="1584176" cy="783088"/>
          </a:xfrm>
          <a:prstGeom prst="leftArrowCallout">
            <a:avLst>
              <a:gd name="adj1" fmla="val 26527"/>
              <a:gd name="adj2" fmla="val 30669"/>
              <a:gd name="adj3" fmla="val 36453"/>
              <a:gd name="adj4" fmla="val 7273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500" dirty="0" smtClean="0">
                <a:solidFill>
                  <a:srgbClr val="969696"/>
                </a:solidFill>
                <a:latin typeface="DIN-Bold"/>
                <a:ea typeface="ＭＳ Ｐゴシック" pitchFamily="1" charset="-128"/>
                <a:cs typeface="DIN-Bold"/>
              </a:rPr>
              <a:t>11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. 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Schritt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Auswahl bestätigen</a:t>
            </a:r>
          </a:p>
        </p:txBody>
      </p:sp>
      <p:sp>
        <p:nvSpPr>
          <p:cNvPr id="11" name="Legende mit Pfeil nach links 10"/>
          <p:cNvSpPr/>
          <p:nvPr/>
        </p:nvSpPr>
        <p:spPr bwMode="auto">
          <a:xfrm>
            <a:off x="1331640" y="3356992"/>
            <a:ext cx="2664296" cy="783088"/>
          </a:xfrm>
          <a:prstGeom prst="leftArrowCallout">
            <a:avLst>
              <a:gd name="adj1" fmla="val 26527"/>
              <a:gd name="adj2" fmla="val 30669"/>
              <a:gd name="adj3" fmla="val 36453"/>
              <a:gd name="adj4" fmla="val 77299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500" dirty="0" smtClean="0">
                <a:solidFill>
                  <a:srgbClr val="969696"/>
                </a:solidFill>
                <a:latin typeface="DIN-Bold"/>
                <a:ea typeface="ＭＳ Ｐゴシック" pitchFamily="1" charset="-128"/>
                <a:cs typeface="DIN-Bold"/>
              </a:rPr>
              <a:t>12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. 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Schritt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Netzwerk &amp; Sicherheit auswählen</a:t>
            </a:r>
          </a:p>
        </p:txBody>
      </p:sp>
    </p:spTree>
    <p:extLst>
      <p:ext uri="{BB962C8B-B14F-4D97-AF65-F5344CB8AC3E}">
        <p14:creationId xmlns:p14="http://schemas.microsoft.com/office/powerpoint/2010/main" val="39894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1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0575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/>
        </p:nvSpPr>
        <p:spPr bwMode="auto">
          <a:xfrm>
            <a:off x="611560" y="1268760"/>
            <a:ext cx="557680" cy="72008"/>
          </a:xfrm>
          <a:prstGeom prst="rect">
            <a:avLst/>
          </a:prstGeom>
          <a:solidFill>
            <a:srgbClr val="B2C6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5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" charset="-128"/>
              </a:rPr>
              <a:t>10.10.10.10</a:t>
            </a:r>
          </a:p>
        </p:txBody>
      </p:sp>
      <p:grpSp>
        <p:nvGrpSpPr>
          <p:cNvPr id="8" name="Gruppierung 7"/>
          <p:cNvGrpSpPr/>
          <p:nvPr/>
        </p:nvGrpSpPr>
        <p:grpSpPr>
          <a:xfrm>
            <a:off x="3438000" y="2044800"/>
            <a:ext cx="468000" cy="270000"/>
            <a:chOff x="3438000" y="2044800"/>
            <a:chExt cx="504056" cy="270000"/>
          </a:xfrm>
        </p:grpSpPr>
        <p:sp>
          <p:nvSpPr>
            <p:cNvPr id="2" name="Rechteck 1"/>
            <p:cNvSpPr/>
            <p:nvPr/>
          </p:nvSpPr>
          <p:spPr bwMode="auto">
            <a:xfrm>
              <a:off x="3438000" y="2044800"/>
              <a:ext cx="504056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3438000" y="2145600"/>
              <a:ext cx="504056" cy="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3438000" y="2260800"/>
              <a:ext cx="504056" cy="5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14" name="Legende mit Pfeil nach links 13"/>
          <p:cNvSpPr/>
          <p:nvPr/>
        </p:nvSpPr>
        <p:spPr bwMode="auto">
          <a:xfrm>
            <a:off x="4067944" y="1772816"/>
            <a:ext cx="2520280" cy="783088"/>
          </a:xfrm>
          <a:prstGeom prst="leftArrowCallout">
            <a:avLst>
              <a:gd name="adj1" fmla="val 26527"/>
              <a:gd name="adj2" fmla="val 30669"/>
              <a:gd name="adj3" fmla="val 36453"/>
              <a:gd name="adj4" fmla="val 801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500" dirty="0" smtClean="0">
                <a:solidFill>
                  <a:srgbClr val="969696"/>
                </a:solidFill>
                <a:latin typeface="DIN-Bold"/>
                <a:ea typeface="ＭＳ Ｐゴシック" pitchFamily="1" charset="-128"/>
                <a:cs typeface="DIN-Bold"/>
              </a:rPr>
              <a:t>13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. 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Schritt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Felder ausfüllen und Eingaben bestätigen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3384000" y="1998000"/>
            <a:ext cx="612000" cy="3600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Legende mit Pfeil nach links 15"/>
          <p:cNvSpPr/>
          <p:nvPr/>
        </p:nvSpPr>
        <p:spPr bwMode="auto">
          <a:xfrm flipH="1">
            <a:off x="6804248" y="4293096"/>
            <a:ext cx="1584176" cy="783088"/>
          </a:xfrm>
          <a:prstGeom prst="leftArrowCallout">
            <a:avLst>
              <a:gd name="adj1" fmla="val 26527"/>
              <a:gd name="adj2" fmla="val 30669"/>
              <a:gd name="adj3" fmla="val 36453"/>
              <a:gd name="adj4" fmla="val 7273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500" dirty="0" smtClean="0">
                <a:solidFill>
                  <a:srgbClr val="969696"/>
                </a:solidFill>
                <a:latin typeface="DIN-Bold"/>
                <a:ea typeface="ＭＳ Ｐゴシック" pitchFamily="1" charset="-128"/>
                <a:cs typeface="DIN-Bold"/>
              </a:rPr>
              <a:t>14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. 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Schritt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Auswahl bestätigen</a:t>
            </a:r>
          </a:p>
        </p:txBody>
      </p:sp>
      <p:sp>
        <p:nvSpPr>
          <p:cNvPr id="17" name="Legende mit Pfeil nach links 16"/>
          <p:cNvSpPr/>
          <p:nvPr/>
        </p:nvSpPr>
        <p:spPr bwMode="auto">
          <a:xfrm>
            <a:off x="1043608" y="2996952"/>
            <a:ext cx="1872208" cy="783088"/>
          </a:xfrm>
          <a:prstGeom prst="leftArrowCallout">
            <a:avLst>
              <a:gd name="adj1" fmla="val 26527"/>
              <a:gd name="adj2" fmla="val 30669"/>
              <a:gd name="adj3" fmla="val 36453"/>
              <a:gd name="adj4" fmla="val 75079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500" dirty="0" smtClean="0">
                <a:solidFill>
                  <a:srgbClr val="969696"/>
                </a:solidFill>
                <a:latin typeface="DIN-Bold"/>
                <a:ea typeface="ＭＳ Ｐゴシック" pitchFamily="1" charset="-128"/>
                <a:cs typeface="DIN-Bold"/>
              </a:rPr>
              <a:t>15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. 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Schritt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Konfiguration</a:t>
            </a:r>
            <a:b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</a:b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speichern</a:t>
            </a:r>
          </a:p>
        </p:txBody>
      </p:sp>
    </p:spTree>
    <p:extLst>
      <p:ext uri="{BB962C8B-B14F-4D97-AF65-F5344CB8AC3E}">
        <p14:creationId xmlns:p14="http://schemas.microsoft.com/office/powerpoint/2010/main" val="14210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123200"/>
            <a:ext cx="8784976" cy="494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 bwMode="auto">
          <a:xfrm>
            <a:off x="1116000" y="1340768"/>
            <a:ext cx="1152128" cy="126000"/>
          </a:xfrm>
          <a:prstGeom prst="rect">
            <a:avLst/>
          </a:prstGeom>
          <a:solidFill>
            <a:srgbClr val="B2C6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" charset="-128"/>
              </a:rPr>
              <a:t>10.10.10.10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1835696" y="3861048"/>
            <a:ext cx="6912768" cy="4320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Legende mit Pfeil nach oben 8"/>
          <p:cNvSpPr/>
          <p:nvPr/>
        </p:nvSpPr>
        <p:spPr bwMode="auto">
          <a:xfrm>
            <a:off x="1403648" y="4221088"/>
            <a:ext cx="3096344" cy="864096"/>
          </a:xfrm>
          <a:prstGeom prst="upArrowCallout">
            <a:avLst>
              <a:gd name="adj1" fmla="val 28992"/>
              <a:gd name="adj2" fmla="val 24979"/>
              <a:gd name="adj3" fmla="val 22362"/>
              <a:gd name="adj4" fmla="val 5942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00" smtClean="0">
                <a:solidFill>
                  <a:schemeClr val="accent3"/>
                </a:solidFill>
                <a:latin typeface="DIN-Bold"/>
                <a:ea typeface="ＭＳ Ｐゴシック" pitchFamily="1" charset="-128"/>
                <a:cs typeface="DIN-Bold"/>
              </a:rPr>
              <a:t>16. </a:t>
            </a:r>
            <a:r>
              <a:rPr lang="de-DE" sz="1500" dirty="0" smtClean="0">
                <a:solidFill>
                  <a:schemeClr val="accent3"/>
                </a:solidFill>
                <a:latin typeface="DIN-Bold"/>
                <a:ea typeface="ＭＳ Ｐゴシック" pitchFamily="1" charset="-128"/>
                <a:cs typeface="DIN-Bold"/>
              </a:rPr>
              <a:t>Schritt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00" dirty="0" smtClean="0">
                <a:latin typeface="DIN-Bold"/>
                <a:ea typeface="ＭＳ Ｐゴシック" pitchFamily="1" charset="-128"/>
                <a:cs typeface="DIN-Bold"/>
              </a:rPr>
              <a:t>Speichern, beenden &amp; neustarten</a:t>
            </a:r>
            <a:endParaRPr lang="de-DE" sz="1500" dirty="0">
              <a:latin typeface="DIN-Bold"/>
              <a:ea typeface="ＭＳ Ｐゴシック" pitchFamily="1" charset="-128"/>
              <a:cs typeface="DIN-Bold"/>
            </a:endParaRPr>
          </a:p>
        </p:txBody>
      </p:sp>
    </p:spTree>
    <p:extLst>
      <p:ext uri="{BB962C8B-B14F-4D97-AF65-F5344CB8AC3E}">
        <p14:creationId xmlns:p14="http://schemas.microsoft.com/office/powerpoint/2010/main" val="208612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2492896"/>
            <a:ext cx="9144000" cy="262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de-DE" sz="4500" b="1" dirty="0" smtClean="0">
                <a:latin typeface="DIN-Bold"/>
                <a:cs typeface="DIN-Bold"/>
              </a:rPr>
              <a:t>Sollten Sie weiterführende </a:t>
            </a:r>
            <a:br>
              <a:rPr lang="de-DE" sz="4500" b="1" dirty="0" smtClean="0">
                <a:latin typeface="DIN-Bold"/>
                <a:cs typeface="DIN-Bold"/>
              </a:rPr>
            </a:br>
            <a:r>
              <a:rPr lang="de-DE" sz="4500" b="1" dirty="0" smtClean="0">
                <a:latin typeface="DIN-Bold"/>
                <a:cs typeface="DIN-Bold"/>
              </a:rPr>
              <a:t>Fragen haben, bitte zögern Sie nicht uns zu kontaktieren!</a:t>
            </a:r>
            <a:r>
              <a:rPr lang="de-DE" sz="4800" b="1" dirty="0" smtClean="0">
                <a:latin typeface="Impact" pitchFamily="34" charset="0"/>
              </a:rPr>
              <a:t/>
            </a:r>
            <a:br>
              <a:rPr lang="de-DE" sz="4800" b="1" dirty="0" smtClean="0">
                <a:latin typeface="Impact" pitchFamily="34" charset="0"/>
              </a:rPr>
            </a:br>
            <a:r>
              <a:rPr lang="de-DE" sz="3000" b="1" dirty="0" smtClean="0">
                <a:solidFill>
                  <a:srgbClr val="FF0000"/>
                </a:solidFill>
                <a:latin typeface="DIN-Regular"/>
                <a:cs typeface="DIN-Regular"/>
              </a:rPr>
              <a:t>– Telefon 0741-9292-99 –</a:t>
            </a:r>
            <a:endParaRPr lang="de-DE" sz="3000" b="1" dirty="0">
              <a:solidFill>
                <a:srgbClr val="FF0000"/>
              </a:solidFill>
              <a:latin typeface="DIN-Regular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1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5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2811138"/>
            <a:ext cx="9144000" cy="198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de-DE" sz="5000" b="1" dirty="0" smtClean="0">
                <a:latin typeface="DIN-Bold"/>
                <a:cs typeface="DIN-Bold"/>
              </a:rPr>
              <a:t>UPS WEB/SNMP </a:t>
            </a:r>
            <a:br>
              <a:rPr lang="de-DE" sz="5000" b="1" dirty="0" smtClean="0">
                <a:latin typeface="DIN-Bold"/>
                <a:cs typeface="DIN-Bold"/>
              </a:rPr>
            </a:br>
            <a:r>
              <a:rPr lang="de-DE" sz="5000" b="1" dirty="0" smtClean="0">
                <a:latin typeface="DIN-Bold"/>
                <a:cs typeface="DIN-Bold"/>
              </a:rPr>
              <a:t>MANAGER INSTALLATION</a:t>
            </a:r>
            <a:r>
              <a:rPr lang="de-DE" sz="4000" b="1" dirty="0" smtClean="0">
                <a:latin typeface="Impact" pitchFamily="34" charset="0"/>
              </a:rPr>
              <a:t/>
            </a:r>
            <a:br>
              <a:rPr lang="de-DE" sz="4000" b="1" dirty="0" smtClean="0">
                <a:latin typeface="Impact" pitchFamily="34" charset="0"/>
              </a:rPr>
            </a:br>
            <a:r>
              <a:rPr lang="de-DE" sz="3000" b="1" dirty="0" smtClean="0">
                <a:solidFill>
                  <a:srgbClr val="FF0000"/>
                </a:solidFill>
                <a:latin typeface="DIN-Regular"/>
                <a:cs typeface="DIN-Regular"/>
              </a:rPr>
              <a:t>– Inbetriebnahme </a:t>
            </a:r>
            <a:r>
              <a:rPr lang="de-DE" sz="3000" b="1" dirty="0">
                <a:solidFill>
                  <a:srgbClr val="FF0000"/>
                </a:solidFill>
                <a:latin typeface="DIN-Regular"/>
                <a:cs typeface="DIN-Regular"/>
              </a:rPr>
              <a:t>in wenigen </a:t>
            </a:r>
            <a:r>
              <a:rPr lang="de-DE" sz="3000" b="1" dirty="0" smtClean="0">
                <a:solidFill>
                  <a:srgbClr val="FF0000"/>
                </a:solidFill>
                <a:latin typeface="DIN-Regular"/>
                <a:cs typeface="DIN-Regular"/>
              </a:rPr>
              <a:t>Schritten –</a:t>
            </a:r>
            <a:endParaRPr lang="de-DE" sz="3000" b="1" dirty="0">
              <a:solidFill>
                <a:srgbClr val="FF0000"/>
              </a:solidFill>
              <a:latin typeface="DIN-Regular"/>
              <a:cs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719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4.Lieferanten USV\multimatic USVen\Bilder\MD 1-3kVA\MD-1000I\md1000i_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2" b="90252" l="9892" r="93225">
                        <a14:foregroundMark x1="82520" y1="38343" x2="82520" y2="38343"/>
                        <a14:foregroundMark x1="84146" y1="50284" x2="84146" y2="50284"/>
                        <a14:foregroundMark x1="81030" y1="77742" x2="81030" y2="77742"/>
                        <a14:foregroundMark x1="82114" y1="69537" x2="82114" y2="69537"/>
                        <a14:foregroundMark x1="80623" y1="83916" x2="80623" y2="83916"/>
                        <a14:foregroundMark x1="67209" y1="78067" x2="67209" y2="78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445536" cy="74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gende mit Pfeil nach rechts 1"/>
          <p:cNvSpPr/>
          <p:nvPr/>
        </p:nvSpPr>
        <p:spPr bwMode="auto">
          <a:xfrm>
            <a:off x="3563888" y="3717032"/>
            <a:ext cx="1945736" cy="792088"/>
          </a:xfrm>
          <a:prstGeom prst="rightArrowCallou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00" dirty="0">
                <a:solidFill>
                  <a:srgbClr val="969696"/>
                </a:solidFill>
                <a:latin typeface="DIN-Bold"/>
                <a:ea typeface="ＭＳ Ｐゴシック" pitchFamily="1" charset="-128"/>
                <a:cs typeface="DIN-Bold"/>
              </a:rPr>
              <a:t>1. Schritt </a:t>
            </a:r>
            <a:r>
              <a:rPr lang="de-DE" sz="1500" dirty="0">
                <a:latin typeface="DIN-Bold"/>
                <a:ea typeface="ＭＳ Ｐゴシック" pitchFamily="1" charset="-128"/>
                <a:cs typeface="DIN-Bold"/>
              </a:rPr>
              <a:t>Netzstecker anschließen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dirty="0">
              <a:latin typeface="Impact" pitchFamily="34" charset="0"/>
              <a:ea typeface="ＭＳ Ｐゴシック" pitchFamily="1" charset="-128"/>
            </a:endParaRPr>
          </a:p>
        </p:txBody>
      </p:sp>
      <p:sp>
        <p:nvSpPr>
          <p:cNvPr id="4" name="Legende mit Pfeil nach links 3"/>
          <p:cNvSpPr/>
          <p:nvPr/>
        </p:nvSpPr>
        <p:spPr bwMode="auto">
          <a:xfrm>
            <a:off x="6084168" y="3140968"/>
            <a:ext cx="1800200" cy="792088"/>
          </a:xfrm>
          <a:prstGeom prst="leftArrowCallou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00" dirty="0">
                <a:solidFill>
                  <a:srgbClr val="969696"/>
                </a:solidFill>
                <a:latin typeface="DIN-Bold"/>
                <a:ea typeface="ＭＳ Ｐゴシック" pitchFamily="1" charset="-128"/>
                <a:cs typeface="DIN-Bold"/>
              </a:rPr>
              <a:t>2. Schritt </a:t>
            </a:r>
            <a:r>
              <a:rPr lang="de-DE" sz="1500" dirty="0">
                <a:latin typeface="DIN-Bold"/>
                <a:ea typeface="ＭＳ Ｐゴシック" pitchFamily="1" charset="-128"/>
                <a:cs typeface="DIN-Bold"/>
              </a:rPr>
              <a:t>Abdeckung </a:t>
            </a:r>
            <a:r>
              <a:rPr lang="de-DE" sz="1500" dirty="0" smtClean="0">
                <a:latin typeface="DIN-Bold"/>
                <a:ea typeface="ＭＳ Ｐゴシック" pitchFamily="1" charset="-128"/>
                <a:cs typeface="DIN-Bold"/>
              </a:rPr>
              <a:t>entfernen</a:t>
            </a:r>
            <a:endParaRPr lang="de-DE" sz="1500" dirty="0">
              <a:latin typeface="DIN-Bold"/>
              <a:ea typeface="ＭＳ Ｐゴシック" pitchFamily="1" charset="-128"/>
              <a:cs typeface="DIN-Bold"/>
            </a:endParaRPr>
          </a:p>
        </p:txBody>
      </p:sp>
    </p:spTree>
    <p:extLst>
      <p:ext uri="{BB962C8B-B14F-4D97-AF65-F5344CB8AC3E}">
        <p14:creationId xmlns:p14="http://schemas.microsoft.com/office/powerpoint/2010/main" val="12565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2736"/>
            <a:ext cx="4104456" cy="5472608"/>
          </a:xfrm>
          <a:prstGeom prst="rect">
            <a:avLst/>
          </a:prstGeom>
        </p:spPr>
      </p:pic>
      <p:sp>
        <p:nvSpPr>
          <p:cNvPr id="3" name="Legende mit Pfeil nach links 2"/>
          <p:cNvSpPr/>
          <p:nvPr/>
        </p:nvSpPr>
        <p:spPr bwMode="auto">
          <a:xfrm>
            <a:off x="5724128" y="3356992"/>
            <a:ext cx="2160240" cy="842392"/>
          </a:xfrm>
          <a:prstGeom prst="leftArrow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500" dirty="0">
                <a:solidFill>
                  <a:srgbClr val="969696"/>
                </a:solidFill>
                <a:latin typeface="DIN-Bold"/>
                <a:ea typeface="ＭＳ Ｐゴシック" pitchFamily="1" charset="-128"/>
                <a:cs typeface="DIN-Bold"/>
              </a:rPr>
              <a:t>3</a:t>
            </a:r>
            <a:r>
              <a:rPr kumimoji="0" lang="de-DE" sz="1500" b="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. Schritt</a:t>
            </a:r>
            <a:r>
              <a:rPr kumimoji="0" lang="de-DE" sz="1500" b="0" i="0" u="none" strike="noStrike" cap="none" normalizeH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 </a:t>
            </a:r>
            <a:r>
              <a:rPr kumimoji="0" lang="de-DE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Schalten Sie die Anlage ein</a:t>
            </a:r>
          </a:p>
        </p:txBody>
      </p:sp>
    </p:spTree>
    <p:extLst>
      <p:ext uri="{BB962C8B-B14F-4D97-AF65-F5344CB8AC3E}">
        <p14:creationId xmlns:p14="http://schemas.microsoft.com/office/powerpoint/2010/main" val="269343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424330" cy="3993650"/>
          </a:xfrm>
          <a:prstGeom prst="rect">
            <a:avLst/>
          </a:prstGeom>
        </p:spPr>
      </p:pic>
      <p:sp>
        <p:nvSpPr>
          <p:cNvPr id="4" name="Flussdiagramm: Verbindungsstelle 3"/>
          <p:cNvSpPr/>
          <p:nvPr/>
        </p:nvSpPr>
        <p:spPr bwMode="auto">
          <a:xfrm>
            <a:off x="4684671" y="1710204"/>
            <a:ext cx="679417" cy="710684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Legende mit Pfeil nach links 5"/>
          <p:cNvSpPr/>
          <p:nvPr/>
        </p:nvSpPr>
        <p:spPr bwMode="auto">
          <a:xfrm>
            <a:off x="5292080" y="1628800"/>
            <a:ext cx="3384376" cy="896257"/>
          </a:xfrm>
          <a:prstGeom prst="leftArrow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500" b="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4. Schritt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500" dirty="0" smtClean="0">
                <a:latin typeface="DIN-Bold"/>
                <a:ea typeface="ＭＳ Ｐゴシック" pitchFamily="1" charset="-128"/>
                <a:cs typeface="DIN-Bold"/>
              </a:rPr>
              <a:t>Dipswitch 1 auf ON und Dipswitch 2 auf OFF</a:t>
            </a:r>
            <a:endParaRPr kumimoji="0" 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IN-Bold"/>
              <a:ea typeface="ＭＳ Ｐゴシック" pitchFamily="1" charset="-128"/>
              <a:cs typeface="DIN-Bold"/>
            </a:endParaRPr>
          </a:p>
        </p:txBody>
      </p:sp>
    </p:spTree>
    <p:extLst>
      <p:ext uri="{BB962C8B-B14F-4D97-AF65-F5344CB8AC3E}">
        <p14:creationId xmlns:p14="http://schemas.microsoft.com/office/powerpoint/2010/main" val="41422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snmp_md_6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4587982" cy="2736304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gende mit Pfeil nach rechts 4"/>
          <p:cNvSpPr/>
          <p:nvPr/>
        </p:nvSpPr>
        <p:spPr bwMode="auto">
          <a:xfrm flipH="1">
            <a:off x="5436096" y="2564904"/>
            <a:ext cx="2952328" cy="84239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603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500" dirty="0" smtClean="0">
                <a:solidFill>
                  <a:srgbClr val="969696"/>
                </a:solidFill>
                <a:latin typeface="DIN-Bold"/>
                <a:ea typeface="ＭＳ Ｐゴシック" pitchFamily="1" charset="-128"/>
                <a:cs typeface="DIN-Bold"/>
              </a:rPr>
              <a:t>5. Schritt </a:t>
            </a:r>
            <a:br>
              <a:rPr lang="de-DE" sz="1500" dirty="0" smtClean="0">
                <a:solidFill>
                  <a:srgbClr val="969696"/>
                </a:solidFill>
                <a:latin typeface="DIN-Bold"/>
                <a:ea typeface="ＭＳ Ｐゴシック" pitchFamily="1" charset="-128"/>
                <a:cs typeface="DIN-Bold"/>
              </a:rPr>
            </a:br>
            <a:r>
              <a:rPr lang="de-DE" sz="1500" dirty="0" smtClean="0">
                <a:latin typeface="DIN-Bold"/>
                <a:ea typeface="ＭＳ Ｐゴシック" pitchFamily="1" charset="-128"/>
                <a:cs typeface="DIN-Bold"/>
              </a:rPr>
              <a:t>Führen </a:t>
            </a:r>
            <a:r>
              <a:rPr lang="de-DE" sz="1500" dirty="0">
                <a:latin typeface="DIN-Bold"/>
                <a:ea typeface="ＭＳ Ｐゴシック" pitchFamily="1" charset="-128"/>
                <a:cs typeface="DIN-Bold"/>
              </a:rPr>
              <a:t>S</a:t>
            </a:r>
            <a:r>
              <a:rPr lang="de-DE" sz="1500" dirty="0" smtClean="0">
                <a:latin typeface="DIN-Bold"/>
                <a:ea typeface="ＭＳ Ｐゴシック" pitchFamily="1" charset="-128"/>
                <a:cs typeface="DIN-Bold"/>
              </a:rPr>
              <a:t>ie die </a:t>
            </a:r>
            <a:br>
              <a:rPr lang="de-DE" sz="1500" dirty="0" smtClean="0">
                <a:latin typeface="DIN-Bold"/>
                <a:ea typeface="ＭＳ Ｐゴシック" pitchFamily="1" charset="-128"/>
                <a:cs typeface="DIN-Bold"/>
              </a:rPr>
            </a:br>
            <a:r>
              <a:rPr kumimoji="0" lang="de-DE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SNMP-Karte </a:t>
            </a:r>
            <a:r>
              <a:rPr lang="de-DE" sz="1500" dirty="0">
                <a:latin typeface="DIN-Bold"/>
                <a:ea typeface="ＭＳ Ｐゴシック" pitchFamily="1" charset="-128"/>
                <a:cs typeface="DIN-Bold"/>
              </a:rPr>
              <a:t>i</a:t>
            </a:r>
            <a:r>
              <a:rPr kumimoji="0" lang="de-DE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n den Slot ein</a:t>
            </a:r>
          </a:p>
        </p:txBody>
      </p:sp>
    </p:spTree>
    <p:extLst>
      <p:ext uri="{BB962C8B-B14F-4D97-AF65-F5344CB8AC3E}">
        <p14:creationId xmlns:p14="http://schemas.microsoft.com/office/powerpoint/2010/main" val="5667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2857500" cy="1524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6192688" cy="4559352"/>
          </a:xfrm>
          <a:prstGeom prst="rect">
            <a:avLst/>
          </a:prstGeom>
        </p:spPr>
      </p:pic>
      <p:sp>
        <p:nvSpPr>
          <p:cNvPr id="2" name="Legende mit Pfeil nach oben 1"/>
          <p:cNvSpPr/>
          <p:nvPr/>
        </p:nvSpPr>
        <p:spPr bwMode="auto">
          <a:xfrm>
            <a:off x="2339752" y="3933056"/>
            <a:ext cx="2531884" cy="1872208"/>
          </a:xfrm>
          <a:prstGeom prst="upArrowCallout">
            <a:avLst>
              <a:gd name="adj1" fmla="val 12965"/>
              <a:gd name="adj2" fmla="val 14496"/>
              <a:gd name="adj3" fmla="val 16195"/>
              <a:gd name="adj4" fmla="val 6497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00" dirty="0" smtClean="0">
                <a:solidFill>
                  <a:srgbClr val="969696"/>
                </a:solidFill>
                <a:latin typeface="DIN-Bold"/>
                <a:ea typeface="ＭＳ Ｐゴシック" pitchFamily="1" charset="-128"/>
                <a:cs typeface="DIN-Bold"/>
              </a:rPr>
              <a:t>6. Schritt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00" dirty="0" smtClean="0">
                <a:latin typeface="DIN-Bold"/>
                <a:ea typeface="ＭＳ Ｐゴシック" pitchFamily="1" charset="-128"/>
                <a:cs typeface="DIN-Bold"/>
              </a:rPr>
              <a:t>Stellen Sie mit einer Netzwerkkabel der Kat. 6 eine mechanische Netzwerkverbindung her</a:t>
            </a:r>
            <a:endParaRPr lang="de-DE" sz="1500" dirty="0">
              <a:latin typeface="DIN-Bold"/>
              <a:ea typeface="ＭＳ Ｐゴシック" pitchFamily="1" charset="-128"/>
              <a:cs typeface="DIN-Bold"/>
            </a:endParaRPr>
          </a:p>
        </p:txBody>
      </p:sp>
    </p:spTree>
    <p:extLst>
      <p:ext uri="{BB962C8B-B14F-4D97-AF65-F5344CB8AC3E}">
        <p14:creationId xmlns:p14="http://schemas.microsoft.com/office/powerpoint/2010/main" val="38094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28992" cy="502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gende mit Pfeil nach links 4"/>
          <p:cNvSpPr/>
          <p:nvPr/>
        </p:nvSpPr>
        <p:spPr bwMode="auto">
          <a:xfrm>
            <a:off x="1619672" y="980728"/>
            <a:ext cx="2592288" cy="792088"/>
          </a:xfrm>
          <a:prstGeom prst="leftArrowCallout">
            <a:avLst>
              <a:gd name="adj1" fmla="val 26527"/>
              <a:gd name="adj2" fmla="val 30669"/>
              <a:gd name="adj3" fmla="val 36453"/>
              <a:gd name="adj4" fmla="val 822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500" dirty="0">
                <a:solidFill>
                  <a:srgbClr val="969696"/>
                </a:solidFill>
                <a:latin typeface="DIN-Bold"/>
                <a:ea typeface="ＭＳ Ｐゴシック" pitchFamily="1" charset="-128"/>
                <a:cs typeface="DIN-Bold"/>
              </a:rPr>
              <a:t>7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. 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Schritt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500" dirty="0">
                <a:latin typeface="DIN-Bold"/>
                <a:ea typeface="ＭＳ Ｐゴシック" pitchFamily="1" charset="-128"/>
                <a:cs typeface="DIN-Bold"/>
              </a:rPr>
              <a:t>IP 10.10.10.10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im Browser</a:t>
            </a:r>
            <a:r>
              <a:rPr lang="de-DE" sz="1500" dirty="0">
                <a:latin typeface="DIN-Bold"/>
                <a:ea typeface="ＭＳ Ｐゴシック" pitchFamily="1" charset="-128"/>
                <a:cs typeface="DIN-Bold"/>
              </a:rPr>
              <a:t> </a:t>
            </a:r>
            <a:r>
              <a:rPr lang="de-DE" sz="1500" dirty="0" smtClean="0">
                <a:latin typeface="DIN-Bold"/>
                <a:ea typeface="ＭＳ Ｐゴシック" pitchFamily="1" charset="-128"/>
                <a:cs typeface="DIN-Bold"/>
              </a:rPr>
              <a:t>eingeben</a:t>
            </a:r>
            <a:endParaRPr kumimoji="0" lang="de-DE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IN-Bold"/>
              <a:ea typeface="ＭＳ Ｐゴシック" pitchFamily="1" charset="-128"/>
              <a:cs typeface="DIN-Bold"/>
            </a:endParaRPr>
          </a:p>
        </p:txBody>
      </p:sp>
    </p:spTree>
    <p:extLst>
      <p:ext uri="{BB962C8B-B14F-4D97-AF65-F5344CB8AC3E}">
        <p14:creationId xmlns:p14="http://schemas.microsoft.com/office/powerpoint/2010/main" val="22896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23200"/>
            <a:ext cx="8860262" cy="47993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Legende mit Pfeil nach links 7"/>
          <p:cNvSpPr/>
          <p:nvPr/>
        </p:nvSpPr>
        <p:spPr bwMode="auto">
          <a:xfrm>
            <a:off x="899592" y="2304000"/>
            <a:ext cx="3456384" cy="792088"/>
          </a:xfrm>
          <a:prstGeom prst="leftArrowCallout">
            <a:avLst>
              <a:gd name="adj1" fmla="val 26527"/>
              <a:gd name="adj2" fmla="val 30669"/>
              <a:gd name="adj3" fmla="val 36453"/>
              <a:gd name="adj4" fmla="val 822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500" dirty="0">
                <a:solidFill>
                  <a:srgbClr val="969696"/>
                </a:solidFill>
                <a:latin typeface="DIN-Bold"/>
                <a:ea typeface="ＭＳ Ｐゴシック" pitchFamily="1" charset="-128"/>
                <a:cs typeface="DIN-Bold"/>
              </a:rPr>
              <a:t>8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. </a:t>
            </a: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rgbClr val="969696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Schritt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Wählen Sie das entsprechende</a:t>
            </a:r>
            <a:r>
              <a:rPr kumimoji="0" lang="de-DE" sz="15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DIN-Bold"/>
                <a:ea typeface="ＭＳ Ｐゴシック" pitchFamily="1" charset="-128"/>
                <a:cs typeface="DIN-Bold"/>
              </a:rPr>
              <a:t> USV-Modell aus</a:t>
            </a:r>
            <a:endParaRPr kumimoji="0" lang="de-DE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IN-Bold"/>
              <a:ea typeface="ＭＳ Ｐゴシック" pitchFamily="1" charset="-128"/>
              <a:cs typeface="DIN-Bold"/>
            </a:endParaRPr>
          </a:p>
        </p:txBody>
      </p:sp>
    </p:spTree>
    <p:extLst>
      <p:ext uri="{BB962C8B-B14F-4D97-AF65-F5344CB8AC3E}">
        <p14:creationId xmlns:p14="http://schemas.microsoft.com/office/powerpoint/2010/main" val="35708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esign1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124</Words>
  <Application>Microsoft Office PowerPoint</Application>
  <PresentationFormat>Bildschirmpräsentation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Design1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Hahn Stefan multimatic</dc:creator>
  <cp:keywords/>
  <dc:description/>
  <cp:lastModifiedBy>Hahn Stefan multimatic</cp:lastModifiedBy>
  <cp:revision>57</cp:revision>
  <dcterms:created xsi:type="dcterms:W3CDTF">2014-04-11T06:05:04Z</dcterms:created>
  <dcterms:modified xsi:type="dcterms:W3CDTF">2014-06-24T05:46:23Z</dcterms:modified>
  <cp:category/>
</cp:coreProperties>
</file>